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eg" ContentType="video/unknown"/>
  <Default Extension="vml" ContentType="application/vnd.openxmlformats-officedocument.vmlDrawing"/>
  <Default Extension="png" ContentType="image/png"/>
  <Default Extension="bin" ContentType="application/vnd.openxmlformats-officedocument.oleObject"/>
  <Default Extension="docx" ContentType="application/vnd.openxmlformats-officedocument.wordprocessingml.document"/>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88" r:id="rId17"/>
    <p:sldId id="448" r:id="rId18"/>
    <p:sldId id="449" r:id="rId19"/>
    <p:sldId id="450" r:id="rId20"/>
    <p:sldId id="451" r:id="rId21"/>
    <p:sldId id="514" r:id="rId22"/>
    <p:sldId id="455" r:id="rId23"/>
    <p:sldId id="456" r:id="rId24"/>
    <p:sldId id="457" r:id="rId25"/>
    <p:sldId id="458" r:id="rId26"/>
    <p:sldId id="460" r:id="rId27"/>
    <p:sldId id="462" r:id="rId28"/>
    <p:sldId id="372" r:id="rId29"/>
    <p:sldId id="415" r:id="rId30"/>
    <p:sldId id="416" r:id="rId31"/>
    <p:sldId id="417" r:id="rId32"/>
    <p:sldId id="428" r:id="rId33"/>
    <p:sldId id="473" r:id="rId34"/>
    <p:sldId id="435" r:id="rId35"/>
    <p:sldId id="436" r:id="rId36"/>
    <p:sldId id="470" r:id="rId37"/>
    <p:sldId id="471" r:id="rId38"/>
    <p:sldId id="437" r:id="rId39"/>
    <p:sldId id="441" r:id="rId40"/>
    <p:sldId id="478" r:id="rId41"/>
    <p:sldId id="487" r:id="rId42"/>
    <p:sldId id="463" r:id="rId43"/>
    <p:sldId id="464" r:id="rId44"/>
    <p:sldId id="465" r:id="rId45"/>
    <p:sldId id="511" r:id="rId46"/>
    <p:sldId id="509" r:id="rId47"/>
    <p:sldId id="322" r:id="rId48"/>
    <p:sldId id="325" r:id="rId49"/>
    <p:sldId id="358" r:id="rId50"/>
    <p:sldId id="360" r:id="rId51"/>
    <p:sldId id="328" r:id="rId52"/>
    <p:sldId id="329" r:id="rId53"/>
    <p:sldId id="330" r:id="rId54"/>
    <p:sldId id="331" r:id="rId55"/>
    <p:sldId id="332" r:id="rId56"/>
    <p:sldId id="333" r:id="rId57"/>
    <p:sldId id="334" r:id="rId58"/>
    <p:sldId id="336" r:id="rId59"/>
    <p:sldId id="337" r:id="rId60"/>
    <p:sldId id="493" r:id="rId61"/>
    <p:sldId id="338" r:id="rId62"/>
    <p:sldId id="340" r:id="rId63"/>
    <p:sldId id="503" r:id="rId64"/>
    <p:sldId id="516" r:id="rId65"/>
    <p:sldId id="339" r:id="rId66"/>
    <p:sldId id="342" r:id="rId67"/>
    <p:sldId id="343" r:id="rId68"/>
    <p:sldId id="344" r:id="rId69"/>
    <p:sldId id="345" r:id="rId70"/>
    <p:sldId id="513" r:id="rId71"/>
    <p:sldId id="390" r:id="rId72"/>
    <p:sldId id="391" r:id="rId73"/>
    <p:sldId id="393" r:id="rId74"/>
    <p:sldId id="515" r:id="rId75"/>
    <p:sldId id="494" r:id="rId76"/>
    <p:sldId id="512" r:id="rId77"/>
    <p:sldId id="472" r:id="rId78"/>
    <p:sldId id="496" r:id="rId79"/>
    <p:sldId id="481" r:id="rId80"/>
    <p:sldId id="491" r:id="rId81"/>
    <p:sldId id="313" r:id="rId82"/>
    <p:sldId id="315" r:id="rId83"/>
    <p:sldId id="316" r:id="rId84"/>
    <p:sldId id="505" r:id="rId85"/>
    <p:sldId id="504" r:id="rId86"/>
    <p:sldId id="502" r:id="rId87"/>
    <p:sldId id="495" r:id="rId88"/>
    <p:sldId id="492" r:id="rId89"/>
    <p:sldId id="484" r:id="rId90"/>
    <p:sldId id="489" r:id="rId91"/>
    <p:sldId id="490" r:id="rId92"/>
    <p:sldId id="510"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p:restoredTop sz="80478"/>
  </p:normalViewPr>
  <p:slideViewPr>
    <p:cSldViewPr snapToGrid="0" snapToObjects="1">
      <p:cViewPr>
        <p:scale>
          <a:sx n="97" d="100"/>
          <a:sy n="97" d="100"/>
        </p:scale>
        <p:origin x="960" y="0"/>
      </p:cViewPr>
      <p:guideLst/>
    </p:cSldViewPr>
  </p:slideViewPr>
  <p:outlineViewPr>
    <p:cViewPr>
      <p:scale>
        <a:sx n="33" d="100"/>
        <a:sy n="33" d="100"/>
      </p:scale>
      <p:origin x="0" y="-1664"/>
    </p:cViewPr>
  </p:outlineViewPr>
  <p:notesTextViewPr>
    <p:cViewPr>
      <p:scale>
        <a:sx n="1" d="1"/>
        <a:sy n="1" d="1"/>
      </p:scale>
      <p:origin x="0" y="-172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is pure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26</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32</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39</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41</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42</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43</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46</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50</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70</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75</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84</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86</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88</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3.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5" Type="http://schemas.openxmlformats.org/officeDocument/2006/relationships/image" Target="../media/image26.emf"/><Relationship Id="rId6" Type="http://schemas.openxmlformats.org/officeDocument/2006/relationships/image" Target="../media/image27.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microsoft.com/office/2007/relationships/media" Target="../media/media2.mpeg"/><Relationship Id="rId2" Type="http://schemas.openxmlformats.org/officeDocument/2006/relationships/video" Target="../media/media2.m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8.xml"/><Relationship Id="rId5" Type="http://schemas.openxmlformats.org/officeDocument/2006/relationships/image" Target="../media/image44.png"/><Relationship Id="rId6" Type="http://schemas.openxmlformats.org/officeDocument/2006/relationships/image" Target="../media/image45.png"/><Relationship Id="rId1" Type="http://schemas.microsoft.com/office/2007/relationships/media" Target="../media/media7.mpeg"/><Relationship Id="rId2" Type="http://schemas.openxmlformats.org/officeDocument/2006/relationships/video" Target="../media/media7.m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emf"/><Relationship Id="rId6"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package" Target="../embeddings/Microsoft_Word_Document1.docx"/><Relationship Id="rId5" Type="http://schemas.openxmlformats.org/officeDocument/2006/relationships/image" Target="../media/image50.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0.xml"/><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9.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5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89.png"/><Relationship Id="rId6"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2.emf"/></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emf"/><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6.emf"/></Relationships>
</file>

<file path=ppt/slides/_rels/slide63.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6.emf"/></Relationships>
</file>

<file path=ppt/slides/_rels/slide68.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emf"/></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40.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7.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2.png"/></Relationships>
</file>

<file path=ppt/slides/_rels/slide86.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30.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35.png"/><Relationship Id="rId7" Type="http://schemas.openxmlformats.org/officeDocument/2006/relationships/image" Target="../media/image30.png"/><Relationship Id="rId8" Type="http://schemas.openxmlformats.org/officeDocument/2006/relationships/image" Target="../media/image136.png"/><Relationship Id="rId1" Type="http://schemas.microsoft.com/office/2007/relationships/media" Target="../media/media2.mpeg"/><Relationship Id="rId2" Type="http://schemas.openxmlformats.org/officeDocument/2006/relationships/video" Target="../media/media2.m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1395" y="3777746"/>
            <a:ext cx="3548038" cy="2671979"/>
          </a:xfrm>
          <a:prstGeom prst="rect">
            <a:avLst/>
          </a:prstGeom>
        </p:spPr>
      </p:pic>
      <p:pic>
        <p:nvPicPr>
          <p:cNvPr id="12" name="Picture 11"/>
          <p:cNvPicPr>
            <a:picLocks noChangeAspect="1"/>
          </p:cNvPicPr>
          <p:nvPr/>
        </p:nvPicPr>
        <p:blipFill>
          <a:blip r:embed="rId6"/>
          <a:stretch>
            <a:fillRect/>
          </a:stretch>
        </p:blipFill>
        <p:spPr>
          <a:xfrm>
            <a:off x="476162"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154264" y="2041921"/>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TextBox 2"/>
          <p:cNvSpPr txBox="1"/>
          <p:nvPr/>
        </p:nvSpPr>
        <p:spPr>
          <a:xfrm>
            <a:off x="4148118" y="2560324"/>
            <a:ext cx="1104213" cy="369332"/>
          </a:xfrm>
          <a:prstGeom prst="rect">
            <a:avLst/>
          </a:prstGeom>
          <a:solidFill>
            <a:schemeClr val="accent1"/>
          </a:solidFill>
        </p:spPr>
        <p:txBody>
          <a:bodyPr wrap="none" rtlCol="0">
            <a:spAutoFit/>
          </a:bodyPr>
          <a:lstStyle/>
          <a:p>
            <a:r>
              <a:rPr lang="en-US" dirty="0" smtClean="0">
                <a:ln>
                  <a:solidFill>
                    <a:schemeClr val="tx1"/>
                  </a:solidFill>
                </a:ln>
              </a:rPr>
              <a:t>Hardware</a:t>
            </a:r>
            <a:endParaRPr lang="en-US" dirty="0">
              <a:ln>
                <a:solidFill>
                  <a:schemeClr val="tx1"/>
                </a:solidFill>
              </a:ln>
            </a:endParaRPr>
          </a:p>
        </p:txBody>
      </p:sp>
      <p:sp>
        <p:nvSpPr>
          <p:cNvPr id="4" name="TextBox 3"/>
          <p:cNvSpPr txBox="1"/>
          <p:nvPr/>
        </p:nvSpPr>
        <p:spPr>
          <a:xfrm>
            <a:off x="4370666"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a:t>
            </a:r>
            <a:r>
              <a:rPr lang="en-US" sz="2300" dirty="0" smtClean="0">
                <a:cs typeface="Arial"/>
              </a:rPr>
              <a:t>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
                </p:tgtEl>
              </p:cMediaNode>
            </p:vide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768"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275698" y="5674617"/>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
            </a:r>
            <a:r>
              <a:rPr lang="en-US" dirty="0" smtClean="0">
                <a:latin typeface="Helvetica" charset="0"/>
                <a:ea typeface="Helvetica" charset="0"/>
                <a:cs typeface="Helvetica" charset="0"/>
              </a:rPr>
              <a:t>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21</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endParaRPr lang="en-US" sz="2500" dirty="0"/>
          </a:p>
        </p:txBody>
      </p:sp>
    </p:spTree>
    <p:extLst>
      <p:ext uri="{BB962C8B-B14F-4D97-AF65-F5344CB8AC3E}">
        <p14:creationId xmlns:p14="http://schemas.microsoft.com/office/powerpoint/2010/main" val="217270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22</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29</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417638"/>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12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30</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830"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32</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7977265" y="5670999"/>
            <a:ext cx="1242654" cy="601405"/>
          </a:xfrm>
          <a:prstGeom prst="rect">
            <a:avLst/>
          </a:prstGeom>
        </p:spPr>
      </p:pic>
      <p:cxnSp>
        <p:nvCxnSpPr>
          <p:cNvPr id="11" name="Straight Connector 10"/>
          <p:cNvCxnSpPr/>
          <p:nvPr/>
        </p:nvCxnSpPr>
        <p:spPr>
          <a:xfrm flipH="1" flipV="1">
            <a:off x="4355218" y="1736228"/>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pic>
        <p:nvPicPr>
          <p:cNvPr id="34" name="Picture 33"/>
          <p:cNvPicPr>
            <a:picLocks noChangeAspect="1"/>
          </p:cNvPicPr>
          <p:nvPr/>
        </p:nvPicPr>
        <p:blipFill>
          <a:blip r:embed="rId3"/>
          <a:stretch>
            <a:fillRect/>
          </a:stretch>
        </p:blipFill>
        <p:spPr>
          <a:xfrm>
            <a:off x="6522609" y="6063141"/>
            <a:ext cx="695596" cy="533608"/>
          </a:xfrm>
          <a:prstGeom prst="rect">
            <a:avLst/>
          </a:prstGeom>
        </p:spPr>
      </p:pic>
      <p:pic>
        <p:nvPicPr>
          <p:cNvPr id="35" name="Picture 34"/>
          <p:cNvPicPr>
            <a:picLocks noChangeAspect="1"/>
          </p:cNvPicPr>
          <p:nvPr/>
        </p:nvPicPr>
        <p:blipFill>
          <a:blip r:embed="rId3"/>
          <a:stretch>
            <a:fillRect/>
          </a:stretch>
        </p:blipFill>
        <p:spPr>
          <a:xfrm>
            <a:off x="6523908" y="5439091"/>
            <a:ext cx="694297" cy="532611"/>
          </a:xfrm>
          <a:prstGeom prst="rect">
            <a:avLst/>
          </a:prstGeom>
        </p:spPr>
      </p:pic>
      <p:pic>
        <p:nvPicPr>
          <p:cNvPr id="36" name="Picture 35"/>
          <p:cNvPicPr>
            <a:picLocks noChangeAspect="1"/>
          </p:cNvPicPr>
          <p:nvPr/>
        </p:nvPicPr>
        <p:blipFill>
          <a:blip r:embed="rId3"/>
          <a:stretch>
            <a:fillRect/>
          </a:stretch>
        </p:blipFill>
        <p:spPr>
          <a:xfrm>
            <a:off x="6529442"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307840" y="5411232"/>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Compression</a:t>
            </a:r>
            <a:endParaRPr lang="en-US" sz="800" dirty="0"/>
          </a:p>
        </p:txBody>
      </p:sp>
      <p:sp>
        <p:nvSpPr>
          <p:cNvPr id="39" name="Left Brace 38"/>
          <p:cNvSpPr/>
          <p:nvPr/>
        </p:nvSpPr>
        <p:spPr>
          <a:xfrm>
            <a:off x="6358612"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04107"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07355"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355220"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366316" y="5439091"/>
            <a:ext cx="731585" cy="538249"/>
          </a:xfrm>
          <a:prstGeom prst="rect">
            <a:avLst/>
          </a:prstGeom>
        </p:spPr>
      </p:pic>
      <p:pic>
        <p:nvPicPr>
          <p:cNvPr id="44" name="Picture 43"/>
          <p:cNvPicPr>
            <a:picLocks noChangeAspect="1"/>
          </p:cNvPicPr>
          <p:nvPr/>
        </p:nvPicPr>
        <p:blipFill rotWithShape="1">
          <a:blip r:embed="rId7"/>
          <a:srcRect t="3054" r="3508"/>
          <a:stretch/>
        </p:blipFill>
        <p:spPr>
          <a:xfrm>
            <a:off x="7382202" y="6063141"/>
            <a:ext cx="731585" cy="538249"/>
          </a:xfrm>
          <a:prstGeom prst="rect">
            <a:avLst/>
          </a:prstGeom>
        </p:spPr>
      </p:pic>
      <p:cxnSp>
        <p:nvCxnSpPr>
          <p:cNvPr id="45" name="Straight Arrow Connector 44"/>
          <p:cNvCxnSpPr/>
          <p:nvPr/>
        </p:nvCxnSpPr>
        <p:spPr>
          <a:xfrm>
            <a:off x="7141664"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175780"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162527"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38</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41</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42</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44</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298713" y="1855305"/>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46</a:t>
            </a:fld>
            <a:endParaRPr lang="en-US"/>
          </a:p>
        </p:txBody>
      </p:sp>
      <p:pic>
        <p:nvPicPr>
          <p:cNvPr id="6" name="Picture 5"/>
          <p:cNvPicPr>
            <a:picLocks noChangeAspect="1"/>
          </p:cNvPicPr>
          <p:nvPr/>
        </p:nvPicPr>
        <p:blipFill rotWithShape="1">
          <a:blip r:embed="rId3"/>
          <a:srcRect l="28738" t="80435" r="26035" b="2898"/>
          <a:stretch/>
        </p:blipFill>
        <p:spPr>
          <a:xfrm>
            <a:off x="1298713" y="4648385"/>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404078" y="3259885"/>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962490" y="2491730"/>
            <a:ext cx="3014928" cy="1754326"/>
          </a:xfrm>
          <a:prstGeom prst="rect">
            <a:avLst/>
          </a:prstGeom>
          <a:noFill/>
        </p:spPr>
        <p:txBody>
          <a:bodyPr wrap="none" rtlCol="0">
            <a:spAutoFit/>
          </a:bodyPr>
          <a:lstStyle/>
          <a:p>
            <a:r>
              <a:rPr lang="en-US" dirty="0" smtClean="0"/>
              <a:t>R: data rate in packets/sec</a:t>
            </a:r>
          </a:p>
          <a:p>
            <a:r>
              <a:rPr lang="en-US" dirty="0" smtClean="0"/>
              <a:t>D: data size per cycle</a:t>
            </a:r>
          </a:p>
          <a:p>
            <a:r>
              <a:rPr lang="en-US" dirty="0" smtClean="0"/>
              <a:t>C: payload of BLE packet</a:t>
            </a:r>
          </a:p>
          <a:p>
            <a:r>
              <a:rPr lang="en-US" dirty="0" smtClean="0"/>
              <a:t>T: maximum allowable latency</a:t>
            </a:r>
          </a:p>
          <a:p>
            <a:r>
              <a:rPr lang="en-US" dirty="0" smtClean="0"/>
              <a:t>K: number of beacons</a:t>
            </a:r>
          </a:p>
          <a:p>
            <a:r>
              <a:rPr lang="en-US" dirty="0" smtClean="0"/>
              <a:t>Tau: lifetime </a:t>
            </a:r>
            <a:endParaRPr lang="en-US" dirty="0"/>
          </a:p>
        </p:txBody>
      </p: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47</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48</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a:t>
            </a:r>
            <a:r>
              <a:rPr lang="en-US" sz="2500" dirty="0" smtClean="0"/>
              <a:t>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a:t>
            </a:r>
            <a:r>
              <a:rPr lang="en-US" sz="2500" dirty="0" smtClean="0"/>
              <a:t>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a:t>
            </a:r>
            <a:r>
              <a:rPr lang="en-US" sz="2500" dirty="0" smtClean="0"/>
              <a:t>motion data, visual feature data </a:t>
            </a:r>
            <a:endParaRPr lang="en-US" sz="2500" dirty="0" smtClean="0"/>
          </a:p>
          <a:p>
            <a:pPr marL="0" indent="0">
              <a:buNone/>
            </a:pPr>
            <a:r>
              <a:rPr lang="en-US" sz="2500" dirty="0"/>
              <a:t> </a:t>
            </a:r>
            <a:r>
              <a:rPr lang="en-US" sz="2500" dirty="0" smtClean="0"/>
              <a:t>    Mobile Augmented Reality using</a:t>
            </a:r>
          </a:p>
          <a:p>
            <a:pPr marL="0" indent="0">
              <a:buNone/>
            </a:pPr>
            <a:r>
              <a:rPr lang="en-US" sz="2500" dirty="0" smtClean="0"/>
              <a:t>     BLE (MARBLE</a:t>
            </a:r>
            <a:r>
              <a:rPr lang="en-US" sz="2500" dirty="0" smtClean="0"/>
              <a:t>)</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15534"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18361"/>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53</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54</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58</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60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1139687" y="4979272"/>
            <a:ext cx="481141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 </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63</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632824"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p:bldP spid="16" grpId="1"/>
      <p:bldP spid="17" grpId="0"/>
      <p:bldP spid="17" grpId="1"/>
      <p:bldP spid="18" grpId="0"/>
      <p:bldP spid="18" grpId="1"/>
      <p:bldP spid="28" grpId="0"/>
      <p:bldP spid="28" grpId="1"/>
      <p:bldP spid="29" grpId="0"/>
      <p:bldP spid="29" grpId="1"/>
      <p:bldP spid="38" grpId="0" animBg="1"/>
      <p:bldP spid="38" grpId="1" animBg="1"/>
      <p:bldP spid="39" grpId="0" animBg="1"/>
      <p:bldP spid="39" grpId="1" animBg="1"/>
      <p:bldP spid="40" grpId="0" animBg="1"/>
      <p:bldP spid="40"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64</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endParaRPr lang="en-US" dirty="0" smtClean="0"/>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539915" y="3117319"/>
            <a:ext cx="1742785" cy="369332"/>
          </a:xfrm>
          <a:prstGeom prst="rect">
            <a:avLst/>
          </a:prstGeom>
          <a:noFill/>
        </p:spPr>
        <p:txBody>
          <a:bodyPr wrap="none" rtlCol="0">
            <a:spAutoFit/>
          </a:bodyPr>
          <a:lstStyle/>
          <a:p>
            <a:r>
              <a:rPr lang="en-US"/>
              <a:t>Motion planning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3816831"/>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915662"/>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583077"/>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a:t>
            </a:r>
            <a:r>
              <a:rPr lang="en-US" sz="2500" dirty="0" smtClean="0">
                <a:solidFill>
                  <a:schemeClr val="bg2"/>
                </a:solidFill>
              </a:rPr>
              <a:t>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a:t>
            </a:r>
            <a:r>
              <a:rPr lang="en-US" sz="2500" dirty="0" smtClean="0">
                <a:solidFill>
                  <a:schemeClr val="bg2"/>
                </a:solidFill>
              </a:rPr>
              <a:t>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a:t>
            </a:r>
            <a:r>
              <a:rPr lang="en-US" sz="2500" dirty="0" smtClean="0"/>
              <a:t>motion data, visual feature data </a:t>
            </a:r>
            <a:endParaRPr lang="en-US" sz="2500" dirty="0" smtClean="0"/>
          </a:p>
          <a:p>
            <a:pPr marL="0" indent="0">
              <a:buNone/>
            </a:pPr>
            <a:r>
              <a:rPr lang="en-US" sz="2500" dirty="0"/>
              <a:t> </a:t>
            </a:r>
            <a:r>
              <a:rPr lang="en-US" sz="2500" dirty="0" smtClean="0"/>
              <a:t>    Mobile Augmented Reality using</a:t>
            </a:r>
          </a:p>
          <a:p>
            <a:pPr marL="0" indent="0">
              <a:buNone/>
            </a:pPr>
            <a:r>
              <a:rPr lang="en-US" sz="2500" dirty="0" smtClean="0"/>
              <a:t>     BLE (MARBLE</a:t>
            </a:r>
            <a:r>
              <a:rPr lang="en-US" sz="2500" dirty="0" smtClean="0"/>
              <a:t>)</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70</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a:t>
            </a:r>
            <a:r>
              <a:rPr lang="en-US" dirty="0" smtClean="0">
                <a:latin typeface="Helvetica" charset="0"/>
                <a:ea typeface="Helvetica" charset="0"/>
                <a:cs typeface="Helvetica" charset="0"/>
              </a:rPr>
              <a:t>feature </a:t>
            </a:r>
            <a:r>
              <a:rPr lang="en-US" dirty="0" smtClean="0">
                <a:latin typeface="Helvetica" charset="0"/>
                <a:ea typeface="Helvetica" charset="0"/>
                <a:cs typeface="Helvetica" charset="0"/>
              </a:rPr>
              <a:t>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74</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2244140" cy="369332"/>
          </a:xfrm>
          <a:prstGeom prst="rect">
            <a:avLst/>
          </a:prstGeom>
          <a:noFill/>
        </p:spPr>
        <p:txBody>
          <a:bodyPr wrap="none" rtlCol="0">
            <a:spAutoFit/>
          </a:bodyPr>
          <a:lstStyle/>
          <a:p>
            <a:r>
              <a:rPr lang="en-US" dirty="0" smtClean="0"/>
              <a:t>Panorama generating </a:t>
            </a:r>
            <a:endParaRPr lang="en-US" dirty="0"/>
          </a:p>
        </p:txBody>
      </p:sp>
      <p:sp>
        <p:nvSpPr>
          <p:cNvPr id="16" name="TextBox 15"/>
          <p:cNvSpPr txBox="1"/>
          <p:nvPr/>
        </p:nvSpPr>
        <p:spPr>
          <a:xfrm>
            <a:off x="5671931" y="3877377"/>
            <a:ext cx="1866793" cy="369332"/>
          </a:xfrm>
          <a:prstGeom prst="rect">
            <a:avLst/>
          </a:prstGeom>
          <a:noFill/>
        </p:spPr>
        <p:txBody>
          <a:bodyPr wrap="none" rtlCol="0">
            <a:spAutoFit/>
          </a:bodyPr>
          <a:lstStyle/>
          <a:p>
            <a:r>
              <a:rPr lang="en-US" smtClean="0"/>
              <a:t>3D reconstruction</a:t>
            </a:r>
            <a:endParaRPr lang="en-US"/>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2399" y="5469077"/>
            <a:ext cx="2612949"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a:t>
            </a:r>
            <a:r>
              <a:rPr lang="en-US" dirty="0" smtClean="0"/>
              <a:t>estimation error (degree)</a:t>
            </a:r>
            <a:endParaRPr lang="en-US" dirty="0" smtClean="0"/>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65881" y="3568575"/>
            <a:ext cx="1139689" cy="369332"/>
          </a:xfrm>
          <a:prstGeom prst="rect">
            <a:avLst/>
          </a:prstGeom>
          <a:noFill/>
        </p:spPr>
        <p:txBody>
          <a:bodyPr wrap="square" rtlCol="0">
            <a:spAutoFit/>
          </a:bodyPr>
          <a:lstStyle/>
          <a:p>
            <a:pPr algn="ctr"/>
            <a:r>
              <a:rPr lang="en-US" dirty="0" smtClean="0"/>
              <a:t>Entropy</a:t>
            </a:r>
            <a:endParaRPr lang="en-US" dirty="0"/>
          </a:p>
        </p:txBody>
      </p:sp>
      <p:cxnSp>
        <p:nvCxnSpPr>
          <p:cNvPr id="18" name="Straight Connector 17"/>
          <p:cNvCxnSpPr/>
          <p:nvPr/>
        </p:nvCxnSpPr>
        <p:spPr>
          <a:xfrm>
            <a:off x="6888496" y="324245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0144" y="32548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423646" y="2652529"/>
                <a:ext cx="34315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423646" y="2652529"/>
                <a:ext cx="3431580"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41801" y="4919862"/>
                <a:ext cx="256724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541801" y="4919862"/>
                <a:ext cx="256724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91</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92</a:t>
            </a:fld>
            <a:endParaRPr lang="en-US"/>
          </a:p>
        </p:txBody>
      </p:sp>
    </p:spTree>
    <p:extLst>
      <p:ext uri="{BB962C8B-B14F-4D97-AF65-F5344CB8AC3E}">
        <p14:creationId xmlns:p14="http://schemas.microsoft.com/office/powerpoint/2010/main" val="1580995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20725</TotalTime>
  <Words>6715</Words>
  <Application>Microsoft Macintosh PowerPoint</Application>
  <PresentationFormat>On-screen Show (4:3)</PresentationFormat>
  <Paragraphs>1054</Paragraphs>
  <Slides>92</Slides>
  <Notes>88</Notes>
  <HiddenSlides>8</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92</vt:i4>
      </vt:variant>
    </vt:vector>
  </HeadingPairs>
  <TitlesOfParts>
    <vt:vector size="108"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Equation</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A widely-applicable multi-view capture optimization</vt:lpstr>
      <vt:lpstr>Image encoding</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902</cp:revision>
  <dcterms:created xsi:type="dcterms:W3CDTF">2017-02-13T04:25:39Z</dcterms:created>
  <dcterms:modified xsi:type="dcterms:W3CDTF">2017-04-01T22:01:19Z</dcterms:modified>
</cp:coreProperties>
</file>